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0" r:id="rId2"/>
    <p:sldId id="379" r:id="rId3"/>
    <p:sldId id="381" r:id="rId4"/>
    <p:sldId id="382" r:id="rId5"/>
    <p:sldId id="371" r:id="rId6"/>
    <p:sldId id="372" r:id="rId7"/>
    <p:sldId id="370" r:id="rId8"/>
    <p:sldId id="376" r:id="rId9"/>
    <p:sldId id="375" r:id="rId10"/>
    <p:sldId id="374" r:id="rId11"/>
    <p:sldId id="377" r:id="rId12"/>
    <p:sldId id="378" r:id="rId13"/>
  </p:sldIdLst>
  <p:sldSz cx="9144000" cy="6858000" type="screen4x3"/>
  <p:notesSz cx="67945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009900"/>
    <a:srgbClr val="008080"/>
    <a:srgbClr val="CC0000"/>
    <a:srgbClr val="1C1C1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9466" autoAdjust="0"/>
  </p:normalViewPr>
  <p:slideViewPr>
    <p:cSldViewPr>
      <p:cViewPr>
        <p:scale>
          <a:sx n="71" d="100"/>
          <a:sy n="71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_Inal\&#1056;&#1072;&#1073;&#1086;&#1095;&#1080;&#1081;%20&#1089;&#1090;&#1086;&#1083;\&#1088;&#1077;&#1081;&#1090;&#1080;&#1085;&#1075;%20&#1088;&#1077;&#1075;&#1080;&#1086;&#1085;&#1086;&#1074;\&#1050;&#1086;&#1087;&#1080;&#1103;%20&#1072;&#1074;&#1075;&#1091;&#1089;&#1090;_&#1074;&#1089;&#1077;%20&#1088;&#1077;&#1081;&#1090;&#1080;&#1085;&#1075;&#1080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_Inal\&#1056;&#1072;&#1073;&#1086;&#1095;&#1080;&#1081;%20&#1089;&#1090;&#1086;&#1083;\&#1088;&#1077;&#1081;&#1090;&#1080;&#1085;&#1075;%20&#1088;&#1077;&#1075;&#1080;&#1086;&#1085;&#1086;&#1074;\&#1050;&#1086;&#1087;&#1080;&#1103;%20&#1072;&#1074;&#1075;&#1091;&#1089;&#1090;_&#1074;&#1089;&#1077;%20&#1088;&#1077;&#1081;&#1090;&#1080;&#1085;&#1075;&#1080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_Inal\&#1056;&#1072;&#1073;&#1086;&#1095;&#1080;&#1081;%20&#1089;&#1090;&#1086;&#1083;\&#1088;&#1077;&#1081;&#1090;&#1080;&#1085;&#1075;%20&#1088;&#1077;&#1075;&#1080;&#1086;&#1085;&#1086;&#1074;\&#1050;&#1086;&#1087;&#1080;&#1103;%20&#1072;&#1074;&#1075;&#1091;&#1089;&#1090;_&#1074;&#1089;&#1077;%20&#1088;&#1077;&#1081;&#1090;&#1080;&#1085;&#1075;&#1080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_Inal\&#1056;&#1072;&#1073;&#1086;&#1095;&#1080;&#1081;%20&#1089;&#1090;&#1086;&#1083;\&#1088;&#1077;&#1081;&#1090;&#1080;&#1085;&#1075;%20&#1088;&#1077;&#1075;&#1080;&#1086;&#1085;&#1086;&#1074;\&#1050;&#1086;&#1087;&#1080;&#1103;%20&#1072;&#1074;&#1075;&#1091;&#1089;&#1090;_&#1074;&#1089;&#1077;%20&#1088;&#1077;&#1081;&#1090;&#1080;&#1085;&#1075;&#1080;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_Inal\&#1056;&#1072;&#1073;&#1086;&#1095;&#1080;&#1081;%20&#1089;&#1090;&#1086;&#1083;\&#1088;&#1077;&#1081;&#1090;&#1080;&#1085;&#1075;%20&#1088;&#1077;&#1075;&#1080;&#1086;&#1085;&#1086;&#1074;\&#1050;&#1086;&#1087;&#1080;&#1103;%20&#1072;&#1074;&#1075;&#1091;&#1089;&#1090;_&#1074;&#1089;&#1077;%20&#1088;&#1077;&#1081;&#1090;&#1080;&#1085;&#1075;&#1080;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_Inal\&#1056;&#1072;&#1073;&#1086;&#1095;&#1080;&#1081;%20&#1089;&#1090;&#1086;&#1083;\&#1088;&#1077;&#1081;&#1090;&#1080;&#1085;&#1075;%20&#1088;&#1077;&#1075;&#1080;&#1086;&#1085;&#1086;&#1074;\&#1050;&#1086;&#1087;&#1080;&#1103;%20&#1072;&#1074;&#1075;&#1091;&#1089;&#1090;_&#1074;&#1089;&#1077;%20&#1088;&#1077;&#1081;&#1090;&#1080;&#1085;&#1075;&#1080;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_Inal\&#1056;&#1072;&#1073;&#1086;&#1095;&#1080;&#1081;%20&#1089;&#1090;&#1086;&#1083;\&#1088;&#1077;&#1081;&#1090;&#1080;&#1085;&#1075;%20&#1088;&#1077;&#1075;&#1080;&#1086;&#1085;&#1086;&#1074;\&#1050;&#1086;&#1087;&#1080;&#1103;%20&#1072;&#1074;&#1075;&#1091;&#1089;&#1090;_&#1074;&#1089;&#1077;%20&#1088;&#1077;&#1081;&#1090;&#1080;&#1085;&#1075;&#1080;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65034242218244"/>
          <c:y val="5.5386950394921135E-2"/>
          <c:w val="0.55471716010542549"/>
          <c:h val="0.91443662124771741"/>
        </c:manualLayout>
      </c:layout>
      <c:doughnutChart>
        <c:varyColors val="1"/>
        <c:ser>
          <c:idx val="0"/>
          <c:order val="0"/>
          <c:tx>
            <c:strRef>
              <c:f>Лист5!$A$2</c:f>
              <c:strCache>
                <c:ptCount val="1"/>
                <c:pt idx="0">
                  <c:v>Сибирский федеральны округ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Лист5!$B$1:$O$1</c:f>
              <c:strCache>
                <c:ptCount val="6"/>
                <c:pt idx="0">
                  <c:v>Социальная сфера</c:v>
                </c:pt>
                <c:pt idx="1">
                  <c:v>Модернизация </c:v>
                </c:pt>
                <c:pt idx="2">
                  <c:v>Культура</c:v>
                </c:pt>
                <c:pt idx="3">
                  <c:v>Спорт</c:v>
                </c:pt>
                <c:pt idx="4">
                  <c:v>Криминал</c:v>
                </c:pt>
                <c:pt idx="5">
                  <c:v>Остальное</c:v>
                </c:pt>
              </c:strCache>
            </c:strRef>
          </c:cat>
          <c:val>
            <c:numRef>
              <c:f>Лист5!$B$2:$O$2</c:f>
              <c:numCache>
                <c:formatCode>0.0%</c:formatCode>
                <c:ptCount val="6"/>
                <c:pt idx="0" formatCode="0.00%">
                  <c:v>5.4775572307905113E-2</c:v>
                </c:pt>
                <c:pt idx="1">
                  <c:v>2.1232450376927881E-2</c:v>
                </c:pt>
                <c:pt idx="2">
                  <c:v>5.3323189708831924E-2</c:v>
                </c:pt>
                <c:pt idx="3">
                  <c:v>6.5703022339028541E-2</c:v>
                </c:pt>
                <c:pt idx="4">
                  <c:v>0.39276575143509235</c:v>
                </c:pt>
                <c:pt idx="5">
                  <c:v>0.41220001383221538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Лист5!$A$5</c:f>
              <c:strCache>
                <c:ptCount val="1"/>
                <c:pt idx="0">
                  <c:v>Южный федеральный округ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Лист5!$B$1:$O$1</c:f>
              <c:strCache>
                <c:ptCount val="6"/>
                <c:pt idx="0">
                  <c:v>Социальная сфера</c:v>
                </c:pt>
                <c:pt idx="1">
                  <c:v>Модернизация </c:v>
                </c:pt>
                <c:pt idx="2">
                  <c:v>Культура</c:v>
                </c:pt>
                <c:pt idx="3">
                  <c:v>Спорт</c:v>
                </c:pt>
                <c:pt idx="4">
                  <c:v>Криминал</c:v>
                </c:pt>
                <c:pt idx="5">
                  <c:v>Остальное</c:v>
                </c:pt>
              </c:strCache>
            </c:strRef>
          </c:cat>
          <c:val>
            <c:numRef>
              <c:f>Лист5!$B$5:$O$5</c:f>
              <c:numCache>
                <c:formatCode>0.0%</c:formatCode>
                <c:ptCount val="6"/>
                <c:pt idx="0" formatCode="0.00%">
                  <c:v>3.7796113920681391E-2</c:v>
                </c:pt>
                <c:pt idx="1">
                  <c:v>1.4816786443084019E-2</c:v>
                </c:pt>
                <c:pt idx="2">
                  <c:v>8.4020938692220548E-2</c:v>
                </c:pt>
                <c:pt idx="3">
                  <c:v>0.15118445568272751</c:v>
                </c:pt>
                <c:pt idx="4">
                  <c:v>0.40386833466418248</c:v>
                </c:pt>
                <c:pt idx="5">
                  <c:v>0.30831337059711095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Лист5!$A$6</c:f>
              <c:strCache>
                <c:ptCount val="1"/>
                <c:pt idx="0">
                  <c:v>Уральский федеральный округ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Лист5!$B$1:$O$1</c:f>
              <c:strCache>
                <c:ptCount val="6"/>
                <c:pt idx="0">
                  <c:v>Социальная сфера</c:v>
                </c:pt>
                <c:pt idx="1">
                  <c:v>Модернизация </c:v>
                </c:pt>
                <c:pt idx="2">
                  <c:v>Культура</c:v>
                </c:pt>
                <c:pt idx="3">
                  <c:v>Спорт</c:v>
                </c:pt>
                <c:pt idx="4">
                  <c:v>Криминал</c:v>
                </c:pt>
                <c:pt idx="5">
                  <c:v>Остальное</c:v>
                </c:pt>
              </c:strCache>
            </c:strRef>
          </c:cat>
          <c:val>
            <c:numRef>
              <c:f>Лист5!$B$6:$O$6</c:f>
              <c:numCache>
                <c:formatCode>0.0%</c:formatCode>
                <c:ptCount val="6"/>
                <c:pt idx="0" formatCode="0.00%">
                  <c:v>3.6162616607163432E-2</c:v>
                </c:pt>
                <c:pt idx="1">
                  <c:v>1.3359437982264194E-2</c:v>
                </c:pt>
                <c:pt idx="2">
                  <c:v>5.1134400552804327E-2</c:v>
                </c:pt>
                <c:pt idx="3">
                  <c:v>5.8505124956812184E-2</c:v>
                </c:pt>
                <c:pt idx="4">
                  <c:v>0.44063111827709273</c:v>
                </c:pt>
                <c:pt idx="5">
                  <c:v>0.40020730162386281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92962400482306"/>
          <c:y val="0.13212330392998817"/>
          <c:w val="0.82689444800485168"/>
          <c:h val="0.86787669607001705"/>
        </c:manualLayout>
      </c:layout>
      <c:doughnutChart>
        <c:varyColors val="1"/>
        <c:ser>
          <c:idx val="0"/>
          <c:order val="0"/>
          <c:tx>
            <c:strRef>
              <c:f>Лист5!$A$7</c:f>
              <c:strCache>
                <c:ptCount val="1"/>
                <c:pt idx="0">
                  <c:v>Северо-Кавказский федеральный округ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Лист5!$B$1:$O$1</c:f>
              <c:strCache>
                <c:ptCount val="6"/>
                <c:pt idx="0">
                  <c:v>Социальная сфера</c:v>
                </c:pt>
                <c:pt idx="1">
                  <c:v>Модернизация </c:v>
                </c:pt>
                <c:pt idx="2">
                  <c:v>Культура</c:v>
                </c:pt>
                <c:pt idx="3">
                  <c:v>Спорт</c:v>
                </c:pt>
                <c:pt idx="4">
                  <c:v>Криминал</c:v>
                </c:pt>
                <c:pt idx="5">
                  <c:v>Остальное</c:v>
                </c:pt>
              </c:strCache>
            </c:strRef>
          </c:cat>
          <c:val>
            <c:numRef>
              <c:f>Лист5!$B$7:$O$7</c:f>
              <c:numCache>
                <c:formatCode>0.0%</c:formatCode>
                <c:ptCount val="6"/>
                <c:pt idx="0" formatCode="0.00%">
                  <c:v>2.0973851981890418E-2</c:v>
                </c:pt>
                <c:pt idx="1">
                  <c:v>9.2395823708768567E-3</c:v>
                </c:pt>
                <c:pt idx="2">
                  <c:v>4.5551141088422786E-2</c:v>
                </c:pt>
                <c:pt idx="3">
                  <c:v>6.985124272382888E-2</c:v>
                </c:pt>
                <c:pt idx="4">
                  <c:v>0.61785087314054543</c:v>
                </c:pt>
                <c:pt idx="5">
                  <c:v>0.23653330869444741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Лист5!$A$8</c:f>
              <c:strCache>
                <c:ptCount val="1"/>
                <c:pt idx="0">
                  <c:v>Приволжский федеральный округ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Лист5!$B$1:$O$1</c:f>
              <c:strCache>
                <c:ptCount val="6"/>
                <c:pt idx="0">
                  <c:v>Социальная сфера</c:v>
                </c:pt>
                <c:pt idx="1">
                  <c:v>Модернизация </c:v>
                </c:pt>
                <c:pt idx="2">
                  <c:v>Культура</c:v>
                </c:pt>
                <c:pt idx="3">
                  <c:v>Спорт</c:v>
                </c:pt>
                <c:pt idx="4">
                  <c:v>Криминал</c:v>
                </c:pt>
                <c:pt idx="5">
                  <c:v>Остальное</c:v>
                </c:pt>
              </c:strCache>
            </c:strRef>
          </c:cat>
          <c:val>
            <c:numRef>
              <c:f>Лист5!$B$8:$O$8</c:f>
              <c:numCache>
                <c:formatCode>0.0%</c:formatCode>
                <c:ptCount val="6"/>
                <c:pt idx="0" formatCode="0.00%">
                  <c:v>3.5001736580095401E-2</c:v>
                </c:pt>
                <c:pt idx="1">
                  <c:v>1.5783583529502581E-2</c:v>
                </c:pt>
                <c:pt idx="2">
                  <c:v>4.7157797244627181E-2</c:v>
                </c:pt>
                <c:pt idx="3">
                  <c:v>5.7191371126461922E-2</c:v>
                </c:pt>
                <c:pt idx="4">
                  <c:v>0.51954617373519052</c:v>
                </c:pt>
                <c:pt idx="5">
                  <c:v>0.32531933778412797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16535690485468"/>
          <c:y val="6.1025291441973412E-2"/>
          <c:w val="0.82640278633488862"/>
          <c:h val="0.83340231368204931"/>
        </c:manualLayout>
      </c:layout>
      <c:doughnutChart>
        <c:varyColors val="1"/>
        <c:ser>
          <c:idx val="0"/>
          <c:order val="0"/>
          <c:tx>
            <c:strRef>
              <c:f>Лист5!$A$9</c:f>
              <c:strCache>
                <c:ptCount val="1"/>
                <c:pt idx="0">
                  <c:v>Центральный федеральный округ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Лист5!$B$1:$O$1</c:f>
              <c:strCache>
                <c:ptCount val="6"/>
                <c:pt idx="0">
                  <c:v>Социальная сфера</c:v>
                </c:pt>
                <c:pt idx="1">
                  <c:v>Модернизация </c:v>
                </c:pt>
                <c:pt idx="2">
                  <c:v>Культура</c:v>
                </c:pt>
                <c:pt idx="3">
                  <c:v>Спорт</c:v>
                </c:pt>
                <c:pt idx="4">
                  <c:v>Криминал</c:v>
                </c:pt>
                <c:pt idx="5">
                  <c:v>Остальное</c:v>
                </c:pt>
              </c:strCache>
            </c:strRef>
          </c:cat>
          <c:val>
            <c:numRef>
              <c:f>Лист5!$B$9:$O$9</c:f>
              <c:numCache>
                <c:formatCode>0.0%</c:formatCode>
                <c:ptCount val="6"/>
                <c:pt idx="0" formatCode="0.00%">
                  <c:v>2.5213646607314583E-2</c:v>
                </c:pt>
                <c:pt idx="1">
                  <c:v>9.2933485061472247E-3</c:v>
                </c:pt>
                <c:pt idx="2">
                  <c:v>5.6674922462458345E-2</c:v>
                </c:pt>
                <c:pt idx="3">
                  <c:v>4.4224289889997104E-2</c:v>
                </c:pt>
                <c:pt idx="4">
                  <c:v>0.51634424437155568</c:v>
                </c:pt>
                <c:pt idx="5">
                  <c:v>0.34824954816252729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65034242218244"/>
          <c:y val="5.5386950394921156E-2"/>
          <c:w val="0.55471716010542549"/>
          <c:h val="0.91443662124771719"/>
        </c:manualLayout>
      </c:layout>
      <c:doughnutChart>
        <c:varyColors val="1"/>
        <c:ser>
          <c:idx val="0"/>
          <c:order val="0"/>
          <c:tx>
            <c:strRef>
              <c:f>Лист5!$A$2</c:f>
              <c:strCache>
                <c:ptCount val="1"/>
                <c:pt idx="0">
                  <c:v>Сибирский федеральны округ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Лист5!$B$1:$O$1</c:f>
              <c:strCache>
                <c:ptCount val="6"/>
                <c:pt idx="0">
                  <c:v>Социальная сфера</c:v>
                </c:pt>
                <c:pt idx="1">
                  <c:v>Модернизация </c:v>
                </c:pt>
                <c:pt idx="2">
                  <c:v>Культура</c:v>
                </c:pt>
                <c:pt idx="3">
                  <c:v>Спорт</c:v>
                </c:pt>
                <c:pt idx="4">
                  <c:v>Криминал</c:v>
                </c:pt>
                <c:pt idx="5">
                  <c:v>Остальное</c:v>
                </c:pt>
              </c:strCache>
            </c:strRef>
          </c:cat>
          <c:val>
            <c:numRef>
              <c:f>Лист5!$B$2:$O$2</c:f>
              <c:numCache>
                <c:formatCode>0.0%</c:formatCode>
                <c:ptCount val="6"/>
                <c:pt idx="0" formatCode="0.00%">
                  <c:v>5.4775572307905106E-2</c:v>
                </c:pt>
                <c:pt idx="1">
                  <c:v>2.1232450376927881E-2</c:v>
                </c:pt>
                <c:pt idx="2">
                  <c:v>5.3323189708831924E-2</c:v>
                </c:pt>
                <c:pt idx="3">
                  <c:v>6.5703022339028583E-2</c:v>
                </c:pt>
                <c:pt idx="4">
                  <c:v>0.39276575143509235</c:v>
                </c:pt>
                <c:pt idx="5">
                  <c:v>0.41220001383221538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3CC4B-6604-48D8-9926-D7371CE0241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15BF9-DDB6-44C5-AA89-13257E9BC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04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343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879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582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816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254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48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346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50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53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136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099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A9A82-B87C-48C0-896D-950D9D80C070}" type="datetimeFigureOut">
              <a:rPr lang="ru-RU" smtClean="0"/>
              <a:pPr/>
              <a:t>26.02.2016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055F0-E117-4A46-98F0-DAF4DA3C95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31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t-agency.ru/" TargetMode="External"/><Relationship Id="rId2" Type="http://schemas.openxmlformats.org/officeDocument/2006/relationships/hyperlink" Target="mailto:v_shulaev@agt-agency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7.xml"/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11.png"/><Relationship Id="rId10" Type="http://schemas.openxmlformats.org/officeDocument/2006/relationships/chart" Target="../charts/chart5.xml"/><Relationship Id="rId4" Type="http://schemas.openxmlformats.org/officeDocument/2006/relationships/image" Target="../media/image10.jpeg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56677" y="1196291"/>
            <a:ext cx="7829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Образ регионов 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российском и зарубежном информационном поле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ru-RU" sz="16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r"/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62567" y="438836"/>
            <a:ext cx="819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 rot="10800000">
            <a:off x="-25338" y="-2897"/>
            <a:ext cx="5004469" cy="2763630"/>
            <a:chOff x="-421" y="3205550"/>
            <a:chExt cx="5004469" cy="276363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170040" y="3205550"/>
              <a:ext cx="834008" cy="460097"/>
            </a:xfrm>
            <a:prstGeom prst="rect">
              <a:avLst/>
            </a:prstGeom>
            <a:solidFill>
              <a:srgbClr val="E03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668016" y="4585844"/>
              <a:ext cx="834008" cy="460097"/>
            </a:xfrm>
            <a:prstGeom prst="rect">
              <a:avLst/>
            </a:prstGeom>
            <a:solidFill>
              <a:srgbClr val="C5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34008" y="5045940"/>
              <a:ext cx="834008" cy="460097"/>
            </a:xfrm>
            <a:prstGeom prst="rect">
              <a:avLst/>
            </a:prstGeom>
            <a:solidFill>
              <a:srgbClr val="D6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668016" y="5045938"/>
              <a:ext cx="834008" cy="460097"/>
            </a:xfrm>
            <a:prstGeom prst="rect">
              <a:avLst/>
            </a:prstGeom>
            <a:solidFill>
              <a:srgbClr val="F2C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502024" y="5045939"/>
              <a:ext cx="834008" cy="460097"/>
            </a:xfrm>
            <a:prstGeom prst="rect">
              <a:avLst/>
            </a:prstGeom>
            <a:solidFill>
              <a:srgbClr val="CCA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336032" y="5045940"/>
              <a:ext cx="834008" cy="460097"/>
            </a:xfrm>
            <a:prstGeom prst="rect">
              <a:avLst/>
            </a:prstGeom>
            <a:solidFill>
              <a:srgbClr val="B37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502024" y="4125747"/>
              <a:ext cx="834008" cy="460097"/>
            </a:xfrm>
            <a:prstGeom prst="rect">
              <a:avLst/>
            </a:prstGeom>
            <a:solidFill>
              <a:srgbClr val="F2C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502024" y="4585844"/>
              <a:ext cx="834008" cy="460097"/>
            </a:xfrm>
            <a:prstGeom prst="rect">
              <a:avLst/>
            </a:prstGeom>
            <a:solidFill>
              <a:srgbClr val="F6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336032" y="3665649"/>
              <a:ext cx="834008" cy="460097"/>
            </a:xfrm>
            <a:prstGeom prst="rect">
              <a:avLst/>
            </a:prstGeom>
            <a:solidFill>
              <a:srgbClr val="B21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336032" y="4125747"/>
              <a:ext cx="834008" cy="460097"/>
            </a:xfrm>
            <a:prstGeom prst="rect">
              <a:avLst/>
            </a:prstGeom>
            <a:solidFill>
              <a:srgbClr val="F3A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336032" y="4585844"/>
              <a:ext cx="834008" cy="460097"/>
            </a:xfrm>
            <a:prstGeom prst="rect">
              <a:avLst/>
            </a:prstGeom>
            <a:solidFill>
              <a:srgbClr val="F5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170040" y="3665648"/>
              <a:ext cx="834008" cy="460097"/>
            </a:xfrm>
            <a:prstGeom prst="rect">
              <a:avLst/>
            </a:prstGeom>
            <a:solidFill>
              <a:srgbClr val="B9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170040" y="4125747"/>
              <a:ext cx="834008" cy="460097"/>
            </a:xfrm>
            <a:prstGeom prst="rect">
              <a:avLst/>
            </a:prstGeom>
            <a:solidFill>
              <a:srgbClr val="CE4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335611" y="5509083"/>
              <a:ext cx="834008" cy="460097"/>
            </a:xfrm>
            <a:prstGeom prst="rect">
              <a:avLst/>
            </a:prstGeom>
            <a:solidFill>
              <a:srgbClr val="997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4170040" y="5506038"/>
              <a:ext cx="834008" cy="46009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170040" y="4585843"/>
              <a:ext cx="834008" cy="460097"/>
            </a:xfrm>
            <a:prstGeom prst="rect">
              <a:avLst/>
            </a:prstGeom>
            <a:solidFill>
              <a:srgbClr val="DB8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170040" y="5045941"/>
              <a:ext cx="834008" cy="460097"/>
            </a:xfrm>
            <a:prstGeom prst="rect">
              <a:avLst/>
            </a:prstGeom>
            <a:solidFill>
              <a:srgbClr val="CF7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2501603" y="5509084"/>
              <a:ext cx="834008" cy="455270"/>
            </a:xfrm>
            <a:prstGeom prst="rect">
              <a:avLst/>
            </a:prstGeom>
            <a:solidFill>
              <a:srgbClr val="F5D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-421" y="5506186"/>
              <a:ext cx="834008" cy="460097"/>
            </a:xfrm>
            <a:prstGeom prst="rect">
              <a:avLst/>
            </a:prstGeom>
            <a:solidFill>
              <a:srgbClr val="F5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667595" y="5506038"/>
              <a:ext cx="834008" cy="460097"/>
            </a:xfrm>
            <a:prstGeom prst="rect">
              <a:avLst/>
            </a:prstGeom>
            <a:solidFill>
              <a:srgbClr val="F5C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833587" y="5506186"/>
              <a:ext cx="834008" cy="460097"/>
            </a:xfrm>
            <a:prstGeom prst="rect">
              <a:avLst/>
            </a:prstGeom>
            <a:solidFill>
              <a:srgbClr val="F2B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Picture 2" descr="C:\Users\v_shulaev\Pictures\Ленские столбы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760733"/>
            <a:ext cx="9144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77715" y="5892733"/>
            <a:ext cx="782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Владислав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Шулаев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Директор по продвижению территорий Коммуникационного агентства АГТ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Сопредседатель комитета РАСО по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брендингу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и продвижению территорий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1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04664"/>
            <a:ext cx="8077200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126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Свободный порт Владивосток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8137" y="406713"/>
            <a:ext cx="819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3920" y="6309789"/>
            <a:ext cx="827253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03920" y="6309789"/>
            <a:ext cx="827253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73" t="5873" r="41793" b="14419"/>
          <a:stretch/>
        </p:blipFill>
        <p:spPr bwMode="auto">
          <a:xfrm>
            <a:off x="533400" y="1190473"/>
            <a:ext cx="3314540" cy="48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07" t="7481" r="14658" b="14602"/>
          <a:stretch/>
        </p:blipFill>
        <p:spPr bwMode="auto">
          <a:xfrm>
            <a:off x="4301226" y="1290421"/>
            <a:ext cx="4393159" cy="45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325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04664"/>
            <a:ext cx="8077200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126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Самая высокая вершина Европы</a:t>
            </a: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8137" y="406713"/>
            <a:ext cx="819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3920" y="6309789"/>
            <a:ext cx="827253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Вулкан Эльбрус. Кавказ, Росс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948" y="1219200"/>
            <a:ext cx="722064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489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139531" y="4094370"/>
            <a:ext cx="5004469" cy="2763630"/>
            <a:chOff x="-421" y="3205550"/>
            <a:chExt cx="5004469" cy="276363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170040" y="3205550"/>
              <a:ext cx="834008" cy="460097"/>
            </a:xfrm>
            <a:prstGeom prst="rect">
              <a:avLst/>
            </a:prstGeom>
            <a:solidFill>
              <a:srgbClr val="E03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668016" y="4585844"/>
              <a:ext cx="834008" cy="460097"/>
            </a:xfrm>
            <a:prstGeom prst="rect">
              <a:avLst/>
            </a:prstGeom>
            <a:solidFill>
              <a:srgbClr val="C5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34008" y="5045940"/>
              <a:ext cx="834008" cy="460097"/>
            </a:xfrm>
            <a:prstGeom prst="rect">
              <a:avLst/>
            </a:prstGeom>
            <a:solidFill>
              <a:srgbClr val="D6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668016" y="5045938"/>
              <a:ext cx="834008" cy="460097"/>
            </a:xfrm>
            <a:prstGeom prst="rect">
              <a:avLst/>
            </a:prstGeom>
            <a:solidFill>
              <a:srgbClr val="F2C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502024" y="5045939"/>
              <a:ext cx="834008" cy="460097"/>
            </a:xfrm>
            <a:prstGeom prst="rect">
              <a:avLst/>
            </a:prstGeom>
            <a:solidFill>
              <a:srgbClr val="CCA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336032" y="5045940"/>
              <a:ext cx="834008" cy="460097"/>
            </a:xfrm>
            <a:prstGeom prst="rect">
              <a:avLst/>
            </a:prstGeom>
            <a:solidFill>
              <a:srgbClr val="B37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502024" y="4125747"/>
              <a:ext cx="834008" cy="460097"/>
            </a:xfrm>
            <a:prstGeom prst="rect">
              <a:avLst/>
            </a:prstGeom>
            <a:solidFill>
              <a:srgbClr val="F2C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502024" y="4585844"/>
              <a:ext cx="834008" cy="460097"/>
            </a:xfrm>
            <a:prstGeom prst="rect">
              <a:avLst/>
            </a:prstGeom>
            <a:solidFill>
              <a:srgbClr val="F6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336032" y="3665649"/>
              <a:ext cx="834008" cy="460097"/>
            </a:xfrm>
            <a:prstGeom prst="rect">
              <a:avLst/>
            </a:prstGeom>
            <a:solidFill>
              <a:srgbClr val="B21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336032" y="4125747"/>
              <a:ext cx="834008" cy="460097"/>
            </a:xfrm>
            <a:prstGeom prst="rect">
              <a:avLst/>
            </a:prstGeom>
            <a:solidFill>
              <a:srgbClr val="F3A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336032" y="4585844"/>
              <a:ext cx="834008" cy="460097"/>
            </a:xfrm>
            <a:prstGeom prst="rect">
              <a:avLst/>
            </a:prstGeom>
            <a:solidFill>
              <a:srgbClr val="F5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170040" y="3665648"/>
              <a:ext cx="834008" cy="460097"/>
            </a:xfrm>
            <a:prstGeom prst="rect">
              <a:avLst/>
            </a:prstGeom>
            <a:solidFill>
              <a:srgbClr val="B9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170040" y="4125747"/>
              <a:ext cx="834008" cy="460097"/>
            </a:xfrm>
            <a:prstGeom prst="rect">
              <a:avLst/>
            </a:prstGeom>
            <a:solidFill>
              <a:srgbClr val="CE4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336032" y="5502808"/>
              <a:ext cx="834008" cy="466372"/>
            </a:xfrm>
            <a:prstGeom prst="rect">
              <a:avLst/>
            </a:prstGeom>
            <a:solidFill>
              <a:srgbClr val="997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4170040" y="5506038"/>
              <a:ext cx="834008" cy="46009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170040" y="4585843"/>
              <a:ext cx="834008" cy="460097"/>
            </a:xfrm>
            <a:prstGeom prst="rect">
              <a:avLst/>
            </a:prstGeom>
            <a:solidFill>
              <a:srgbClr val="DB8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170040" y="5045941"/>
              <a:ext cx="834008" cy="460097"/>
            </a:xfrm>
            <a:prstGeom prst="rect">
              <a:avLst/>
            </a:prstGeom>
            <a:solidFill>
              <a:srgbClr val="CF7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2501603" y="5502808"/>
              <a:ext cx="834008" cy="466372"/>
            </a:xfrm>
            <a:prstGeom prst="rect">
              <a:avLst/>
            </a:prstGeom>
            <a:solidFill>
              <a:srgbClr val="F5D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-421" y="5506186"/>
              <a:ext cx="834008" cy="460097"/>
            </a:xfrm>
            <a:prstGeom prst="rect">
              <a:avLst/>
            </a:prstGeom>
            <a:solidFill>
              <a:srgbClr val="F5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667595" y="5506038"/>
              <a:ext cx="834008" cy="460097"/>
            </a:xfrm>
            <a:prstGeom prst="rect">
              <a:avLst/>
            </a:prstGeom>
            <a:solidFill>
              <a:srgbClr val="F5C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833587" y="5506186"/>
              <a:ext cx="834008" cy="460097"/>
            </a:xfrm>
            <a:prstGeom prst="rect">
              <a:avLst/>
            </a:prstGeom>
            <a:solidFill>
              <a:srgbClr val="F2B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9347" y="4369016"/>
            <a:ext cx="345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СПАСИБО!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Прямоугольник 1"/>
          <p:cNvSpPr/>
          <p:nvPr/>
        </p:nvSpPr>
        <p:spPr>
          <a:xfrm>
            <a:off x="174812" y="5078480"/>
            <a:ext cx="43971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dirty="0">
              <a:solidFill>
                <a:schemeClr val="tx2">
                  <a:lumMod val="75000"/>
                </a:schemeClr>
              </a:solidFill>
              <a:cs typeface="PT Sans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PT Sans"/>
              </a:rPr>
              <a:t>Коммуникационное агентство АГТ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PT Sans"/>
              </a:rPr>
              <a:t>Москва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PT Sans"/>
                <a:hlinkClick r:id="rId2"/>
              </a:rPr>
              <a:t>v_shulaev@agt-agency.ru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cs typeface="PT Sans"/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PT Sans"/>
                <a:hlinkClick r:id="rId3"/>
              </a:rPr>
              <a:t>www.agt-agency.ru</a:t>
            </a:r>
            <a:endParaRPr lang="en-US" sz="1600" dirty="0">
              <a:solidFill>
                <a:schemeClr val="tx2">
                  <a:lumMod val="75000"/>
                </a:schemeClr>
              </a:solidFill>
              <a:cs typeface="PT Sans"/>
            </a:endParaRPr>
          </a:p>
        </p:txBody>
      </p:sp>
      <p:pic>
        <p:nvPicPr>
          <p:cNvPr id="7171" name="Picture 3" descr="C:\Users\v_shulaev\Pictures\Камчат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10787"/>
            <a:ext cx="9144000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2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04664"/>
            <a:ext cx="8077200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126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Зарубежные стереотипы  -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8137" y="406713"/>
            <a:ext cx="819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3920" y="6309789"/>
            <a:ext cx="827253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ontent.foto.mail.ru/inbox/fabula05/63/i-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940" y="1431277"/>
            <a:ext cx="6378495" cy="44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24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04664"/>
            <a:ext cx="8077200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126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Зарубежные стереотипы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8137" y="406713"/>
            <a:ext cx="819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3920" y="6309789"/>
            <a:ext cx="827253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v_shulaev\Pictures\карта мира иллюстраци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36" t="7858" r="1" b="61666"/>
          <a:stretch/>
        </p:blipFill>
        <p:spPr bwMode="auto">
          <a:xfrm>
            <a:off x="368061" y="2015052"/>
            <a:ext cx="3329880" cy="15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_shulaev\Pictures\-Tourist-attractions-on-world-ma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82" b="63102"/>
          <a:stretch/>
        </p:blipFill>
        <p:spPr bwMode="auto">
          <a:xfrm>
            <a:off x="368061" y="3657600"/>
            <a:ext cx="3329880" cy="16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Иллюзия величия: как в реальности должна выглядеть Россия на карте мир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21" t="2703" b="55267"/>
          <a:stretch/>
        </p:blipFill>
        <p:spPr bwMode="auto">
          <a:xfrm>
            <a:off x="3907803" y="2015052"/>
            <a:ext cx="4750165" cy="33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584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04664"/>
            <a:ext cx="8077200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126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Российские стереотипы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8137" y="406713"/>
            <a:ext cx="819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3920" y="6309789"/>
            <a:ext cx="827253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scontent.xx.fbcdn.net/hphotos-xtf1/v/t1.0-9/12565503_10208783566212818_7820160120041410096_n.jpg?oh=b7c2da79d14246165272dcddbb91da66&amp;oe=5725A11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662" y="1340222"/>
            <a:ext cx="8039052" cy="453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999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04664"/>
            <a:ext cx="8077200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126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Тематические фильтры зарубежных СМИ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8137" y="406713"/>
            <a:ext cx="819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3920" y="6309789"/>
            <a:ext cx="827253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6377516"/>
              </p:ext>
            </p:extLst>
          </p:nvPr>
        </p:nvGraphicFramePr>
        <p:xfrm>
          <a:off x="1371600" y="1676400"/>
          <a:ext cx="6096000" cy="2340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/>
                <a:gridCol w="3936776"/>
                <a:gridCol w="1343472"/>
              </a:tblGrid>
              <a:tr h="3343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РЕГИОН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БАЛЛЫ</a:t>
                      </a:r>
                      <a:endParaRPr lang="ru-RU" sz="1400" dirty="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 Татарстан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141</a:t>
                      </a:r>
                      <a:endParaRPr lang="ru-RU" sz="1400" dirty="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Пермский край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140</a:t>
                      </a:r>
                      <a:endParaRPr lang="ru-RU" sz="1400" dirty="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Сахалинская область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139</a:t>
                      </a:r>
                      <a:endParaRPr lang="ru-RU" sz="1400" dirty="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ХМАО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137</a:t>
                      </a:r>
                      <a:endParaRPr lang="ru-RU" sz="1400" dirty="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5-6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Самарская область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136</a:t>
                      </a:r>
                      <a:endParaRPr lang="ru-RU" sz="1400" dirty="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5-6.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 Мордовия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1279" y="5322332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Регионы в зарубежных СМИ </a:t>
            </a:r>
            <a:r>
              <a:rPr lang="ru-RU" dirty="0"/>
              <a:t>в </a:t>
            </a:r>
            <a:r>
              <a:rPr lang="ru-RU" dirty="0" smtClean="0"/>
              <a:t>2014 году</a:t>
            </a:r>
            <a:endParaRPr lang="ru-RU" dirty="0"/>
          </a:p>
        </p:txBody>
      </p:sp>
      <p:pic>
        <p:nvPicPr>
          <p:cNvPr id="8" name="Picture 2" descr="P:\Full\Логотипы компаний\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5116" y="5618883"/>
            <a:ext cx="1007367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774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04664"/>
            <a:ext cx="8077200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1999" y="411262"/>
            <a:ext cx="6924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Тематические фильтры федеральных СМИ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8137" y="406713"/>
            <a:ext cx="819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151" y="1061345"/>
            <a:ext cx="1489354" cy="159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74246" y="6193631"/>
            <a:ext cx="2133600" cy="365125"/>
          </a:xfrm>
        </p:spPr>
        <p:txBody>
          <a:bodyPr/>
          <a:lstStyle/>
          <a:p>
            <a:pPr>
              <a:defRPr/>
            </a:pPr>
            <a:fld id="{662D73F7-AAC2-46FA-9071-D2FA72A0FBF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3" name="Рисунок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355" y="3707653"/>
            <a:ext cx="15811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536203" y="1131934"/>
            <a:ext cx="8012113" cy="5335588"/>
          </a:xfrm>
          <a:prstGeom prst="rect">
            <a:avLst/>
          </a:prstGeom>
        </p:spPr>
        <p:txBody>
          <a:bodyPr vert="horz" lIns="89951" tIns="44975" rIns="89951" bIns="4497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 defTabSz="1028700">
              <a:lnSpc>
                <a:spcPct val="90000"/>
              </a:lnSpc>
              <a:spcBef>
                <a:spcPct val="50000"/>
              </a:spcBef>
            </a:pPr>
            <a:endParaRPr lang="ru-RU" altLang="ru-RU" sz="2400" b="1" smtClean="0">
              <a:solidFill>
                <a:srgbClr val="595959"/>
              </a:solidFill>
            </a:endParaRPr>
          </a:p>
          <a:p>
            <a:pPr marL="385763" indent="-385763" defTabSz="1028700">
              <a:lnSpc>
                <a:spcPct val="90000"/>
              </a:lnSpc>
            </a:pPr>
            <a:endParaRPr lang="ru-RU" altLang="ru-RU" sz="2400" b="1" smtClean="0">
              <a:solidFill>
                <a:srgbClr val="595959"/>
              </a:solidFill>
            </a:endParaRPr>
          </a:p>
        </p:txBody>
      </p:sp>
      <p:sp>
        <p:nvSpPr>
          <p:cNvPr id="45" name="Прямоугольник 22"/>
          <p:cNvSpPr>
            <a:spLocks noChangeArrowheads="1"/>
          </p:cNvSpPr>
          <p:nvPr/>
        </p:nvSpPr>
        <p:spPr bwMode="auto">
          <a:xfrm>
            <a:off x="7611691" y="6210347"/>
            <a:ext cx="587375" cy="18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97" tIns="40001" rIns="79997" bIns="40001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30188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600"/>
          </a:p>
        </p:txBody>
      </p:sp>
      <p:pic>
        <p:nvPicPr>
          <p:cNvPr id="46" name="Содержимое 16" descr="500px-Map_of_Russian_districts,_2010-01-19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403" y="1538334"/>
            <a:ext cx="54133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xmlns="" val="1930571007"/>
              </p:ext>
            </p:extLst>
          </p:nvPr>
        </p:nvGraphicFramePr>
        <p:xfrm>
          <a:off x="4898568" y="4869792"/>
          <a:ext cx="2306583" cy="146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xmlns="" val="4102606965"/>
              </p:ext>
            </p:extLst>
          </p:nvPr>
        </p:nvGraphicFramePr>
        <p:xfrm>
          <a:off x="240208" y="3388819"/>
          <a:ext cx="1927102" cy="172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926598511"/>
              </p:ext>
            </p:extLst>
          </p:nvPr>
        </p:nvGraphicFramePr>
        <p:xfrm>
          <a:off x="3070773" y="1496325"/>
          <a:ext cx="1795210" cy="132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xmlns="" val="3407859068"/>
              </p:ext>
            </p:extLst>
          </p:nvPr>
        </p:nvGraphicFramePr>
        <p:xfrm>
          <a:off x="985936" y="4751018"/>
          <a:ext cx="1891036" cy="175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xmlns="" val="349699274"/>
              </p:ext>
            </p:extLst>
          </p:nvPr>
        </p:nvGraphicFramePr>
        <p:xfrm>
          <a:off x="3009528" y="4408535"/>
          <a:ext cx="1563940" cy="188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xmlns="" val="4141965342"/>
              </p:ext>
            </p:extLst>
          </p:nvPr>
        </p:nvGraphicFramePr>
        <p:xfrm>
          <a:off x="470678" y="1797216"/>
          <a:ext cx="1637737" cy="178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3" name="Прямоугольник 18"/>
          <p:cNvSpPr>
            <a:spLocks noChangeArrowheads="1"/>
          </p:cNvSpPr>
          <p:nvPr/>
        </p:nvSpPr>
        <p:spPr bwMode="auto">
          <a:xfrm>
            <a:off x="7686303" y="1739947"/>
            <a:ext cx="527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97" tIns="40001" rIns="79997" bIns="40001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30188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</a:rPr>
              <a:t>ДФО</a:t>
            </a:r>
          </a:p>
        </p:txBody>
      </p:sp>
      <p:sp>
        <p:nvSpPr>
          <p:cNvPr id="54" name="Прямоугольник 19"/>
          <p:cNvSpPr>
            <a:spLocks noChangeArrowheads="1"/>
          </p:cNvSpPr>
          <p:nvPr/>
        </p:nvSpPr>
        <p:spPr bwMode="auto">
          <a:xfrm>
            <a:off x="5789241" y="5494384"/>
            <a:ext cx="1614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97" tIns="40001" rIns="79997" bIns="40001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30188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</a:rPr>
              <a:t>СФО</a:t>
            </a:r>
          </a:p>
        </p:txBody>
      </p:sp>
      <p:sp>
        <p:nvSpPr>
          <p:cNvPr id="55" name="Прямоугольник 20"/>
          <p:cNvSpPr>
            <a:spLocks noChangeArrowheads="1"/>
          </p:cNvSpPr>
          <p:nvPr/>
        </p:nvSpPr>
        <p:spPr bwMode="auto">
          <a:xfrm>
            <a:off x="3679453" y="2025697"/>
            <a:ext cx="1617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97" tIns="40001" rIns="79997" bIns="40001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30188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</a:rPr>
              <a:t>УрФО</a:t>
            </a:r>
          </a:p>
        </p:txBody>
      </p:sp>
      <p:sp>
        <p:nvSpPr>
          <p:cNvPr id="56" name="Прямоугольник 21"/>
          <p:cNvSpPr>
            <a:spLocks noChangeArrowheads="1"/>
          </p:cNvSpPr>
          <p:nvPr/>
        </p:nvSpPr>
        <p:spPr bwMode="auto">
          <a:xfrm>
            <a:off x="2312616" y="1665334"/>
            <a:ext cx="1617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97" tIns="40001" rIns="79997" bIns="40001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30188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</a:rPr>
              <a:t>СЗФО</a:t>
            </a:r>
          </a:p>
        </p:txBody>
      </p:sp>
      <p:sp>
        <p:nvSpPr>
          <p:cNvPr id="57" name="Прямоугольник 22"/>
          <p:cNvSpPr>
            <a:spLocks noChangeArrowheads="1"/>
          </p:cNvSpPr>
          <p:nvPr/>
        </p:nvSpPr>
        <p:spPr bwMode="auto">
          <a:xfrm>
            <a:off x="1106116" y="2524172"/>
            <a:ext cx="16160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97" tIns="40001" rIns="79997" bIns="40001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30188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</a:rPr>
              <a:t>ЦФО</a:t>
            </a:r>
          </a:p>
        </p:txBody>
      </p:sp>
      <p:sp>
        <p:nvSpPr>
          <p:cNvPr id="58" name="Прямоугольник 23"/>
          <p:cNvSpPr>
            <a:spLocks noChangeArrowheads="1"/>
          </p:cNvSpPr>
          <p:nvPr/>
        </p:nvSpPr>
        <p:spPr bwMode="auto">
          <a:xfrm>
            <a:off x="3533403" y="5205459"/>
            <a:ext cx="16176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97" tIns="40001" rIns="79997" bIns="40001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30188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</a:rPr>
              <a:t>ПФО</a:t>
            </a:r>
          </a:p>
        </p:txBody>
      </p:sp>
      <p:sp>
        <p:nvSpPr>
          <p:cNvPr id="59" name="Прямоугольник 24"/>
          <p:cNvSpPr>
            <a:spLocks noChangeArrowheads="1"/>
          </p:cNvSpPr>
          <p:nvPr/>
        </p:nvSpPr>
        <p:spPr bwMode="auto">
          <a:xfrm>
            <a:off x="1663328" y="5626147"/>
            <a:ext cx="17573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97" tIns="40001" rIns="79997" bIns="40001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30188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</a:rPr>
              <a:t>СКФО</a:t>
            </a:r>
          </a:p>
        </p:txBody>
      </p:sp>
      <p:sp>
        <p:nvSpPr>
          <p:cNvPr id="60" name="Прямоугольник 25"/>
          <p:cNvSpPr>
            <a:spLocks noChangeArrowheads="1"/>
          </p:cNvSpPr>
          <p:nvPr/>
        </p:nvSpPr>
        <p:spPr bwMode="auto">
          <a:xfrm>
            <a:off x="928316" y="4119609"/>
            <a:ext cx="1616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997" tIns="40001" rIns="79997" bIns="40001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30188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</a:rPr>
              <a:t>ЮФО</a:t>
            </a:r>
          </a:p>
        </p:txBody>
      </p:sp>
      <p:cxnSp>
        <p:nvCxnSpPr>
          <p:cNvPr id="61" name="Прямая со стрелкой 28"/>
          <p:cNvCxnSpPr>
            <a:cxnSpLocks noChangeShapeType="1"/>
          </p:cNvCxnSpPr>
          <p:nvPr/>
        </p:nvCxnSpPr>
        <p:spPr bwMode="auto">
          <a:xfrm flipV="1">
            <a:off x="6416303" y="2097134"/>
            <a:ext cx="1158875" cy="819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" name="Прямая со стрелкой 29"/>
          <p:cNvCxnSpPr>
            <a:cxnSpLocks noChangeShapeType="1"/>
          </p:cNvCxnSpPr>
          <p:nvPr/>
        </p:nvCxnSpPr>
        <p:spPr bwMode="auto">
          <a:xfrm>
            <a:off x="4976441" y="4329159"/>
            <a:ext cx="1017587" cy="8048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" name="Прямая со стрелкой 62"/>
          <p:cNvCxnSpPr>
            <a:cxnSpLocks noChangeShapeType="1"/>
          </p:cNvCxnSpPr>
          <p:nvPr/>
        </p:nvCxnSpPr>
        <p:spPr bwMode="auto">
          <a:xfrm rot="16200000" flipV="1">
            <a:off x="2504703" y="2409872"/>
            <a:ext cx="744538" cy="2651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" name="Прямая со стрелкой 38"/>
          <p:cNvCxnSpPr>
            <a:cxnSpLocks noChangeShapeType="1"/>
          </p:cNvCxnSpPr>
          <p:nvPr/>
        </p:nvCxnSpPr>
        <p:spPr bwMode="auto">
          <a:xfrm rot="10800000">
            <a:off x="1663328" y="2962322"/>
            <a:ext cx="854075" cy="4714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5" name="Прямая со стрелкой 40"/>
          <p:cNvCxnSpPr>
            <a:cxnSpLocks noChangeShapeType="1"/>
          </p:cNvCxnSpPr>
          <p:nvPr/>
        </p:nvCxnSpPr>
        <p:spPr bwMode="auto">
          <a:xfrm rot="5400000">
            <a:off x="1881609" y="4544266"/>
            <a:ext cx="695325" cy="4111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" name="Прямая со стрелкой 42"/>
          <p:cNvCxnSpPr>
            <a:cxnSpLocks noChangeShapeType="1"/>
          </p:cNvCxnSpPr>
          <p:nvPr/>
        </p:nvCxnSpPr>
        <p:spPr bwMode="auto">
          <a:xfrm rot="10800000" flipV="1">
            <a:off x="1807791" y="4041822"/>
            <a:ext cx="669925" cy="428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" name="Прямая со стрелкой 49"/>
          <p:cNvCxnSpPr>
            <a:cxnSpLocks noChangeShapeType="1"/>
          </p:cNvCxnSpPr>
          <p:nvPr/>
        </p:nvCxnSpPr>
        <p:spPr bwMode="auto">
          <a:xfrm rot="16200000" flipH="1">
            <a:off x="3072234" y="4217241"/>
            <a:ext cx="733425" cy="382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8" name="Прямая со стрелкой 35"/>
          <p:cNvCxnSpPr>
            <a:cxnSpLocks noChangeShapeType="1"/>
          </p:cNvCxnSpPr>
          <p:nvPr/>
        </p:nvCxnSpPr>
        <p:spPr bwMode="auto">
          <a:xfrm rot="16200000" flipV="1">
            <a:off x="3728666" y="2768646"/>
            <a:ext cx="744538" cy="2651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9" name="Picture 2" descr="P:\Full\Логотипы компаний\S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5116" y="5618883"/>
            <a:ext cx="1007367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Диаграмма 69"/>
          <p:cNvGraphicFramePr/>
          <p:nvPr>
            <p:extLst>
              <p:ext uri="{D42A27DB-BD31-4B8C-83A1-F6EECF244321}">
                <p14:modId xmlns:p14="http://schemas.microsoft.com/office/powerpoint/2010/main" xmlns="" val="3491407040"/>
              </p:ext>
            </p:extLst>
          </p:nvPr>
        </p:nvGraphicFramePr>
        <p:xfrm>
          <a:off x="1612726" y="1034033"/>
          <a:ext cx="1944216" cy="153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83544" y="621034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2010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74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04664"/>
            <a:ext cx="8077200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126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Первые лица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8137" y="406713"/>
            <a:ext cx="819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3920" y="6309789"/>
            <a:ext cx="827253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0631613"/>
              </p:ext>
            </p:extLst>
          </p:nvPr>
        </p:nvGraphicFramePr>
        <p:xfrm>
          <a:off x="1181279" y="1447800"/>
          <a:ext cx="6667320" cy="3310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242"/>
                <a:gridCol w="1907038"/>
                <a:gridCol w="1259576"/>
                <a:gridCol w="1333464"/>
              </a:tblGrid>
              <a:tr h="95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ПЕРСОНЫ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РЕГИОН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ЧИСЛО СООБЩЕНИЙ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МЕДИАИНДЕКС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>
                          <a:effectLst/>
                        </a:rPr>
                        <a:t>СОБЯНИН Сергей Семенович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>
                          <a:effectLst/>
                        </a:rPr>
                        <a:t>Москва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>
                          <a:effectLst/>
                        </a:rPr>
                        <a:t>254 236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>
                          <a:effectLst/>
                        </a:rPr>
                        <a:t>443 648,16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>
                          <a:effectLst/>
                        </a:rPr>
                        <a:t>АКСЕНОВ Сергей Валерьевич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>
                          <a:effectLst/>
                        </a:rPr>
                        <a:t>Крым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>
                          <a:effectLst/>
                        </a:rPr>
                        <a:t>99 728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>
                          <a:effectLst/>
                        </a:rPr>
                        <a:t>243 499,72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>
                          <a:effectLst/>
                        </a:rPr>
                        <a:t>КАДЫРОВ Рамзан Ахматович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>
                          <a:effectLst/>
                        </a:rPr>
                        <a:t>Чечня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>
                          <a:effectLst/>
                        </a:rPr>
                        <a:t>97 860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>
                          <a:effectLst/>
                        </a:rPr>
                        <a:t>226 563,27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>
                          <a:effectLst/>
                        </a:rPr>
                        <a:t>МИННИХАНОВ Рустам Нургалиевич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>
                          <a:effectLst/>
                        </a:rPr>
                        <a:t>Татарстан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>
                          <a:effectLst/>
                        </a:rPr>
                        <a:t>78 491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>
                          <a:effectLst/>
                        </a:rPr>
                        <a:t>215 111,25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>
                          <a:effectLst/>
                        </a:rPr>
                        <a:t>ВОРОБЬЕВ Андрей Юрьевич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>
                          <a:effectLst/>
                        </a:rPr>
                        <a:t>Московская обл.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>
                          <a:effectLst/>
                        </a:rPr>
                        <a:t>136 838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ru-RU" sz="1400" dirty="0">
                          <a:effectLst/>
                        </a:rPr>
                        <a:t>130 558,01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1279" y="5322332"/>
            <a:ext cx="2992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Главы регионов в 2015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1027" name="Picture 3" descr="http://www.mlg.ru/images/material-images/qqq/logo_vertical_500x5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7637" y="5022014"/>
            <a:ext cx="1140999" cy="11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03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04664"/>
            <a:ext cx="8077200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126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Драйверы территории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8137" y="406713"/>
            <a:ext cx="819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3920" y="6309789"/>
            <a:ext cx="827253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v_shulaev\Pictures\wonders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0" y="1297705"/>
            <a:ext cx="3984517" cy="47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_shulaev\Documents\2013\ТЕРРА\Якутия\социальные сети\гендальф и якут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210258" cy="463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abali.ru/wp-content/uploads/2012/10/Gerb_Respibliki_Sakha_Yakutia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7808" y="1023687"/>
            <a:ext cx="739992" cy="7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Туристский форсайт Якути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5474" y="3299165"/>
            <a:ext cx="782320" cy="6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25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04664"/>
            <a:ext cx="8077200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126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Коммуникационные драйверы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8137" y="406713"/>
            <a:ext cx="819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3920" y="6309789"/>
            <a:ext cx="827253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12" t="20084" r="19848" b="32490"/>
          <a:stretch/>
        </p:blipFill>
        <p:spPr bwMode="auto">
          <a:xfrm>
            <a:off x="403918" y="1295400"/>
            <a:ext cx="8130482" cy="479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325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154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nn</dc:creator>
  <cp:lastModifiedBy>ssv</cp:lastModifiedBy>
  <cp:revision>396</cp:revision>
  <cp:lastPrinted>2015-12-02T13:37:39Z</cp:lastPrinted>
  <dcterms:created xsi:type="dcterms:W3CDTF">2013-04-26T08:14:27Z</dcterms:created>
  <dcterms:modified xsi:type="dcterms:W3CDTF">2016-02-26T11:34:18Z</dcterms:modified>
</cp:coreProperties>
</file>